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9" r:id="rId4"/>
    <p:sldId id="266" r:id="rId5"/>
    <p:sldId id="262" r:id="rId6"/>
    <p:sldId id="264" r:id="rId7"/>
    <p:sldId id="260" r:id="rId8"/>
    <p:sldId id="263" r:id="rId9"/>
    <p:sldId id="265" r:id="rId10"/>
    <p:sldId id="287" r:id="rId11"/>
    <p:sldId id="261" r:id="rId12"/>
    <p:sldId id="267" r:id="rId13"/>
    <p:sldId id="258" r:id="rId14"/>
    <p:sldId id="268" r:id="rId15"/>
    <p:sldId id="269" r:id="rId16"/>
    <p:sldId id="270" r:id="rId17"/>
    <p:sldId id="271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3" r:id="rId27"/>
    <p:sldId id="282" r:id="rId28"/>
    <p:sldId id="286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55"/>
    <p:restoredTop sz="95872"/>
  </p:normalViewPr>
  <p:slideViewPr>
    <p:cSldViewPr snapToGrid="0">
      <p:cViewPr varScale="1">
        <p:scale>
          <a:sx n="113" d="100"/>
          <a:sy n="113" d="100"/>
        </p:scale>
        <p:origin x="5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9450BF-FCC3-0841-A115-595B4B6E1D8E}" type="datetimeFigureOut">
              <a:rPr lang="en-US" smtClean="0"/>
              <a:t>2/7/25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9EC010-132B-504C-8CDA-59E5CF804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477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4228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do screenshots?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111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what we will be scraping. So go to that page and open the extension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70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89723-8DF9-CBDB-10EB-F8DEE1925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CC7D03-0854-F124-ABB8-1B616A040D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FFC533-8BE9-3D43-C470-EC3BE52B2A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do screenshots?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90601D-F7A0-65AD-E747-BFA338DE2C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97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244B3-AF2F-4400-67F9-C741A04AF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94BE0F-C7E4-122F-A75C-0993144D47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C80DBB-5118-7362-1D20-5689CF1D5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do screenshots?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2820D-F345-5189-CB02-4DFEB4F882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8430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E9562-EF9D-601D-30EB-66FED2F50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A7D6A7-B517-442D-779E-D52C39EB41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47F967-2291-8BA0-A26D-152C329AAB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show how to click through on all the individual pages and get the specific text for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4365DB-12C8-F22A-7EE0-098B96FFC3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391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63019-F6A3-C07B-B7BE-D1EE3EFD46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3105E9-2DA8-7EC6-82F8-886D7E373B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9C5669-2DA6-679D-581B-91894304A9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show how to click through on all the individual pages and get the specific text for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8352C2-ED5A-6713-BEAA-EB55EC097B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7074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BB040-2850-12DB-59A0-09606471B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FCD5E2-5697-61A2-B221-5EDB8C6AEB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456612-6FD0-ECD8-C40F-F86016872F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show how to click through on all the individual pages and get the specific text for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74EEC-5452-7DF5-06ED-8E7A5A3FE0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21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A0C486-D936-9A1A-F733-7276245D4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DB57C3-0541-8A95-52BB-0291028ED2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F94961-7AB0-1996-A887-95D925D224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show how to click through on all the individual pages and get the specific text for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72F54-85AF-C130-2B15-47093CD879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3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1B6DC-7061-A0C2-4A40-8722C84B0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A9A3D6-0AA1-2823-96B3-580ECAEA47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FBE886-4BE1-41A4-DF80-6A15BF0EBA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Issue </a:t>
            </a:r>
            <a:r>
              <a:rPr lang="en-US" dirty="0" err="1"/>
              <a:t>rn</a:t>
            </a:r>
            <a:r>
              <a:rPr lang="en-US" dirty="0"/>
              <a:t> is that it is </a:t>
            </a:r>
            <a:r>
              <a:rPr lang="en-US" dirty="0" err="1"/>
              <a:t>rescraping</a:t>
            </a:r>
            <a:r>
              <a:rPr lang="en-US" dirty="0"/>
              <a:t> each page for each item in the post selector</a:t>
            </a:r>
          </a:p>
          <a:p>
            <a:r>
              <a:rPr lang="en-US" dirty="0"/>
              <a:t>export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68A9B1-4792-E986-BDF3-B6970393EB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5215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1402F-0DE9-6F58-5D0D-C7B3E9FEF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345861-7326-BD02-4656-5664A309D5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5C42F0-179E-1985-9361-CAC8D182A2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Issue </a:t>
            </a:r>
            <a:r>
              <a:rPr lang="en-US" dirty="0" err="1"/>
              <a:t>rn</a:t>
            </a:r>
            <a:r>
              <a:rPr lang="en-US" dirty="0"/>
              <a:t> is that it is </a:t>
            </a:r>
            <a:r>
              <a:rPr lang="en-US" dirty="0" err="1"/>
              <a:t>rescraping</a:t>
            </a:r>
            <a:r>
              <a:rPr lang="en-US" dirty="0"/>
              <a:t> each page for each item in the post selector</a:t>
            </a:r>
          </a:p>
          <a:p>
            <a:r>
              <a:rPr lang="en-US" dirty="0"/>
              <a:t>export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A07F0-CFAD-326F-0213-04E26FD8D0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39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4498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5DF47-A55D-5D24-36EB-22C649DE40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2F8482-FF22-1AE8-1C24-790EB77BE0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9B8123-4FC6-BDE9-980F-967AD71FA8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437FA1-519C-A48B-EEEB-0D552B8D1F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36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www.tremendous.com</a:t>
            </a:r>
            <a:r>
              <a:rPr lang="en-US" dirty="0"/>
              <a:t>/blog/</a:t>
            </a:r>
          </a:p>
          <a:p>
            <a:r>
              <a:rPr lang="en-US" dirty="0"/>
              <a:t>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imgres?q</a:t>
            </a:r>
            <a:r>
              <a:rPr lang="en-US" dirty="0"/>
              <a:t>=</a:t>
            </a:r>
            <a:r>
              <a:rPr lang="en-US" dirty="0" err="1"/>
              <a:t>irb&amp;imgurl</a:t>
            </a:r>
            <a:r>
              <a:rPr lang="en-US" dirty="0"/>
              <a:t>=https%3A%2F%2Fwww.nsula.edu%2Fwp-content%2Fuploads%2FScreen-Shot-2022-09-01-at-11.16.17-AM.png&amp;imgrefurl=https%3A%2F%2Fwww.nsula.edu%2Fnsu-irb-announces-changes-updates%2F&amp;docid=ktE_eJUmjLq1NM&amp;tbnid=1F-_7zA2Um8I6M&amp;vet=12ahUKEwiMjsD4lKOKAxUYMVkFHWdrBKcQM3oECBgQAA..i&amp;w=4014&amp;h=1688&amp;hcb=2&amp;ved=2ahUKEwiMjsD4lKOKAxUYMVkFHWdrBKcQM3oECBgQAAwhat-is-an-irb-and-what-purpose-does-it-serv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26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www.esri.com</a:t>
            </a:r>
            <a:r>
              <a:rPr lang="en-US" dirty="0"/>
              <a:t>/about/newsroom/</a:t>
            </a:r>
            <a:r>
              <a:rPr lang="en-US" dirty="0" err="1"/>
              <a:t>arcuser</a:t>
            </a:r>
            <a:r>
              <a:rPr lang="en-US" dirty="0"/>
              <a:t>/5-reasons-to-use-survey123-for-arcgis/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485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www.investopedia.com</a:t>
            </a:r>
            <a:r>
              <a:rPr lang="en-US" dirty="0"/>
              <a:t>/terms/c/</a:t>
            </a:r>
            <a:r>
              <a:rPr lang="en-US" dirty="0" err="1"/>
              <a:t>crowdsourcing.asp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559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F03AC-D340-0F19-308D-473329DE1B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1C49CE-A21A-4E89-83AB-8FF06F330B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188406-B9B0-2BD2-C0DE-475B890C99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this? What are you doing when you click it? </a:t>
            </a:r>
            <a:r>
              <a:rPr lang="en-US" dirty="0" err="1"/>
              <a:t>recaptcha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19B065-27DA-4A04-406D-DFDA72B95A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9598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www.webharvy.com</a:t>
            </a:r>
            <a:r>
              <a:rPr lang="en-US" dirty="0"/>
              <a:t>/articles/what-is-web-</a:t>
            </a:r>
            <a:r>
              <a:rPr lang="en-US" dirty="0" err="1"/>
              <a:t>scraping.html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356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B312E-4481-6DE4-0293-48614A760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3AFE5F-698A-36C8-C9BF-51164F5325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DD1A0C-CF27-97AE-3D2C-EB419CC979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www.webharvy.com</a:t>
            </a:r>
            <a:r>
              <a:rPr lang="en-US" dirty="0"/>
              <a:t>/articles/what-is-web-</a:t>
            </a:r>
            <a:r>
              <a:rPr lang="en-US" dirty="0" err="1"/>
              <a:t>scraping.html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59EB1-3B96-30F5-195E-0F2CC021B3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46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install chrome ahead of time and be using the same browser as well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565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BF23-B19F-7B15-9358-B88443F67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DA9A3-C8EF-6E7F-4F95-69B42F2B34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40F28-2A60-1FD7-CDBF-E97D9EA94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26440-1F2E-DB4F-B28B-374BB0D4B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79D60-5592-CEC4-D26C-F35EBF96F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80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80F76-D14E-07A3-915E-B904DE9E8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F47AF5-19AD-44B1-F14B-B15E3019AE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CD445-70ED-7ED7-FD19-C6C5E9E5A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3C1C3-2889-08D9-19F4-5F9C2AA81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493FD-4A5D-5ABB-936E-F240AB381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68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0743DF-24D6-632A-52E2-A071061EC3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D456AD-F1ED-1383-DB39-33D4046EAB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7D87C-A4F7-B262-923E-90EDD9340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37D4C-C9BD-9B71-A911-94EEC40D4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45930-44B6-7628-9CF0-6C3ED123E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50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568269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A78AF-09B2-B823-7AE5-DF0784BBF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909B4-0D93-436A-D02C-3B4E0ADCA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9A9AF-5CD2-6761-7772-2F0A8CC13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E34B2-6EF2-ECCC-C370-25C292F5C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6EF96-A607-AFED-C368-C20BBE586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15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D80C3-6F48-891C-3187-E0E33661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06BB9-DE66-A273-F4EC-7315B8DAE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9D772-159E-D505-F971-AD148B5C2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BF2A0-E0F5-AA99-71B3-FFBF209D9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49D71-DB89-CC2A-296D-82844E1C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47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F3F06-453D-EB39-8004-44AA505C8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2EA9A-8C03-5237-540B-425053D850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7D3B6-812A-E9DB-8568-530FA3933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1A9F2-A416-1E71-1362-67AD7F7C6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7C9AF-A7AB-DF04-6CF5-1BB6338E3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B390A-E884-EF13-F20B-951D7DEF9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131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98400-103E-D076-895B-8393BC917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FDA3F-FB84-DC27-5623-7A2907E0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8DEB06-A768-EE23-741C-760A0C7544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702D-C32E-A326-FA4C-C75CD96331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1F0C-715C-2A4D-7059-EF60CE94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B86999-FA31-EABA-EE8E-5787D4E7C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0E3E8-3E54-8243-E5C5-235EBB05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3E747E-FB2A-ADFF-380D-2EA4A674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5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71DA-1AC9-0551-3AC3-4FF681CCF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E5C8F-195B-B224-75DD-8E820430B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88378E-543E-5259-B444-D228615D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00D4B3-9673-1351-FADC-D3CAEA50F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101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B7D33D-8EAF-FED3-3376-7CDF5C5DC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F43076-54E2-0073-73C1-9281D436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13098D-AA8D-D938-B7B1-B25E5C6D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04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32E2E-E778-D021-734D-7A05DA287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E0936-990E-A0D4-8028-4B1B7FE79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35EFBA-D41A-1484-53F1-557352080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A7585-4A63-A488-0F43-04E0F7811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3F648-7286-1526-5395-FEB701751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7FF71-D68E-D597-BCF6-0C2A1EC13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49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924CF-33D7-38B3-AD44-C2B59636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DFDDBC-D09D-965D-5CFE-EBCCD13C16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F2EE60-5CBE-C881-5381-D0BAFAC14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FF6D6-E7D8-897A-722E-64D76AF0F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2548C-E2C3-058A-33E9-68870AE9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0E0676-575F-CC68-B80B-BC78AF14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4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23A94B-A59D-DFE1-F483-602A73507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8F3E6-3411-11BC-28F6-F269040B7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30802-E0DA-A2F5-1149-DDAD0A619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0BE67A-F089-334D-87AB-102B20234B04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3C53B-6991-5029-1F15-BF4C4B154D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95E28-47D0-DF5C-B4FA-DDFAE3407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96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urveys.webscraper.io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slab.lib.virginia.edu/blog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quotes.toscrape.com/" TargetMode="External"/><Relationship Id="rId2" Type="http://schemas.openxmlformats.org/officeDocument/2006/relationships/hyperlink" Target="https://books.toscrap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ebscraper.io/test-sites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rapethissite.com/pages/simple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8F88-CC00-A8C6-22A0-D32814755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40917"/>
            <a:ext cx="9144000" cy="1776166"/>
          </a:xfrm>
        </p:spPr>
        <p:txBody>
          <a:bodyPr>
            <a:normAutofit/>
          </a:bodyPr>
          <a:lstStyle/>
          <a:p>
            <a:r>
              <a:rPr lang="en-US" dirty="0"/>
              <a:t>Collection</a:t>
            </a:r>
            <a:br>
              <a:rPr lang="en-US" dirty="0"/>
            </a:br>
            <a:r>
              <a:rPr lang="en-US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3988986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B068C-657D-1F00-4458-A74FE9E65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API (Application Programming Interface)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5E43B6-CB6C-1BBA-F3DE-DCE9032E5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160716"/>
            <a:ext cx="7214616" cy="450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094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4252D0-6496-CE95-0B6E-99A0F9FB7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Rectangle 2063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3F1F21-BB8B-7E93-9FED-49237F5CE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000"/>
              <a:t>How to Gather – Web Scraping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FCACF7B-CA60-27FF-F2CB-8A979B8D2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80769" y="2122241"/>
            <a:ext cx="7427413" cy="389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525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A675E6-21DE-E247-8F1A-F909077DA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9" name="Rectangle 2068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02F8C0-AB47-9E07-6048-1804F2BAE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to Gather – Web Scraping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4703782-CD60-E625-2081-405E11380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34" y="2513331"/>
            <a:ext cx="5828261" cy="3642663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9B050A9-477F-0F4C-72D9-63C1F48D7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2505" y="2513331"/>
            <a:ext cx="5828261" cy="364266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CFB14B8-D593-359A-2B1E-230DBE1B8D1F}"/>
              </a:ext>
            </a:extLst>
          </p:cNvPr>
          <p:cNvCxnSpPr>
            <a:cxnSpLocks/>
          </p:cNvCxnSpPr>
          <p:nvPr/>
        </p:nvCxnSpPr>
        <p:spPr>
          <a:xfrm>
            <a:off x="3870728" y="4572000"/>
            <a:ext cx="4277533" cy="0"/>
          </a:xfrm>
          <a:prstGeom prst="straightConnector1">
            <a:avLst/>
          </a:prstGeom>
          <a:ln w="1397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089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5F3C-679B-116E-0891-A55B08C02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Scrape - </a:t>
            </a:r>
            <a:r>
              <a:rPr lang="en-US" dirty="0" err="1"/>
              <a:t>webscraper.io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D4FF1-670F-40F4-52BA-4E391712C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Options!</a:t>
            </a:r>
          </a:p>
          <a:p>
            <a:pPr lvl="1"/>
            <a:r>
              <a:rPr lang="en-US" dirty="0"/>
              <a:t>Free tools</a:t>
            </a:r>
          </a:p>
          <a:p>
            <a:pPr lvl="2"/>
            <a:r>
              <a:rPr lang="en-US" dirty="0"/>
              <a:t>Speed, scale limitations</a:t>
            </a:r>
          </a:p>
          <a:p>
            <a:pPr lvl="1"/>
            <a:r>
              <a:rPr lang="en-US" dirty="0"/>
              <a:t>Paid Tools</a:t>
            </a:r>
          </a:p>
          <a:p>
            <a:pPr lvl="2"/>
            <a:r>
              <a:rPr lang="en-US" dirty="0"/>
              <a:t>Cost money</a:t>
            </a:r>
          </a:p>
          <a:p>
            <a:pPr lvl="2"/>
            <a:r>
              <a:rPr lang="en-US" dirty="0"/>
              <a:t>Often a lot quicker and more powerful</a:t>
            </a:r>
          </a:p>
          <a:p>
            <a:pPr lvl="1"/>
            <a:r>
              <a:rPr lang="en-US" dirty="0"/>
              <a:t>Custom-built scrapers</a:t>
            </a:r>
          </a:p>
          <a:p>
            <a:pPr lvl="2"/>
            <a:r>
              <a:rPr lang="en-US" dirty="0"/>
              <a:t>Can do just about whatever you want – takes programming exp. </a:t>
            </a:r>
          </a:p>
          <a:p>
            <a:r>
              <a:rPr lang="en-US" dirty="0"/>
              <a:t>We’re going to use </a:t>
            </a:r>
            <a:r>
              <a:rPr lang="en-US" dirty="0" err="1"/>
              <a:t>webscraper.io</a:t>
            </a:r>
            <a:endParaRPr lang="en-US" dirty="0"/>
          </a:p>
          <a:p>
            <a:pPr lvl="1"/>
            <a:r>
              <a:rPr lang="en-US" dirty="0"/>
              <a:t>Freemium</a:t>
            </a:r>
          </a:p>
          <a:p>
            <a:pPr lvl="1"/>
            <a:r>
              <a:rPr lang="en-US" dirty="0"/>
              <a:t>Give you a taste of what and how it 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841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B04302-1A5D-7118-2F82-E79FC9587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Has everyone installed?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web scraper&#10;&#10;Description automatically generated">
            <a:extLst>
              <a:ext uri="{FF2B5EF4-FFF2-40B4-BE49-F238E27FC236}">
                <a16:creationId xmlns:a16="http://schemas.microsoft.com/office/drawing/2014/main" id="{BFC29608-1621-6095-5F18-9CDFB333E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160716"/>
            <a:ext cx="7214616" cy="450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966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D76239-F9DE-E850-35B3-E2997C656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/>
              <a:t>Installation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4BBDB-A798-1501-E334-935B6705B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/>
          </a:bodyPr>
          <a:lstStyle/>
          <a:p>
            <a:r>
              <a:rPr lang="en-US" sz="2000" dirty="0"/>
              <a:t>Install Chrome</a:t>
            </a:r>
          </a:p>
          <a:p>
            <a:r>
              <a:rPr lang="en-US" sz="2000" dirty="0"/>
              <a:t>In chrome go to </a:t>
            </a:r>
            <a:r>
              <a:rPr lang="en-US" sz="2000" dirty="0">
                <a:hlinkClick r:id="rId3"/>
              </a:rPr>
              <a:t>https://surveys.webscraper.io/</a:t>
            </a:r>
            <a:endParaRPr lang="en-US" sz="2000" dirty="0"/>
          </a:p>
          <a:p>
            <a:r>
              <a:rPr lang="en-US" sz="2000" dirty="0"/>
              <a:t>Click “install” then “add to chrome” in the new tab. Then “add extension”</a:t>
            </a:r>
          </a:p>
          <a:p>
            <a:r>
              <a:rPr lang="en-US" sz="2000" dirty="0"/>
              <a:t>Will either appear in your extensions bar by default or you might have to click on the “extensions” button and pin it</a:t>
            </a:r>
          </a:p>
          <a:p>
            <a:r>
              <a:rPr lang="en-US" sz="2000" dirty="0"/>
              <a:t>You know you’re good when you see this -&gt; 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1740F51-B5C1-7A5D-F499-D7FE4AA0F6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5407" r="3253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243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39585-61EA-2615-9778-46E64D46A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https://scholarslab.lib.virginia.edu/blog/</a:t>
            </a:r>
          </a:p>
        </p:txBody>
      </p:sp>
      <p:pic>
        <p:nvPicPr>
          <p:cNvPr id="7" name="Picture 6" descr="A screenshot of a website&#10;&#10;Description automatically generated">
            <a:extLst>
              <a:ext uri="{FF2B5EF4-FFF2-40B4-BE49-F238E27FC236}">
                <a16:creationId xmlns:a16="http://schemas.microsoft.com/office/drawing/2014/main" id="{9A9D2183-45E4-AAB3-1999-FF650CC21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4231" y="1845426"/>
            <a:ext cx="7120484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000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89FB8B-506D-9E2A-070B-CC42B1955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B487FD5-26B5-777F-31BE-23E108398B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87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317D9-328A-A1A9-9F3C-CF6D7CF95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What makes this good for scraping?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95EFF-CDFD-16A9-4AE8-14C4CB25A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All on one page! </a:t>
            </a:r>
          </a:p>
          <a:p>
            <a:r>
              <a:rPr lang="en-US" sz="2000" dirty="0"/>
              <a:t>Pagination can also work but is harder</a:t>
            </a:r>
          </a:p>
          <a:p>
            <a:r>
              <a:rPr lang="en-US" sz="2000" dirty="0"/>
              <a:t>Having to log in or dynamically render a page often prohibitive</a:t>
            </a:r>
          </a:p>
          <a:p>
            <a:r>
              <a:rPr lang="en-US" sz="2000" dirty="0"/>
              <a:t>Essentially copy and pasting at scale – works well when it’s mindless and tedious</a:t>
            </a:r>
          </a:p>
        </p:txBody>
      </p:sp>
    </p:spTree>
    <p:extLst>
      <p:ext uri="{BB962C8B-B14F-4D97-AF65-F5344CB8AC3E}">
        <p14:creationId xmlns:p14="http://schemas.microsoft.com/office/powerpoint/2010/main" val="6094115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FFC662-1E10-0A9F-0A8C-DDC056B0D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BC40B7E-EE45-ABC3-5928-8EFABAC996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1" r="1127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A5CA1-81EF-328E-8781-FE32223BD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Opening Developer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2B4DC-27EC-A686-C051-27690CF11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 err="1"/>
              <a:t>Cmd</a:t>
            </a:r>
            <a:r>
              <a:rPr lang="en-US" sz="2000" dirty="0"/>
              <a:t> + opt + I on mac</a:t>
            </a:r>
          </a:p>
          <a:p>
            <a:r>
              <a:rPr lang="en-US" sz="2000" dirty="0"/>
              <a:t>View -&gt; developer </a:t>
            </a:r>
          </a:p>
          <a:p>
            <a:pPr lvl="1"/>
            <a:r>
              <a:rPr lang="en-US" sz="1600" dirty="0"/>
              <a:t>-&gt; developer tools on Windows</a:t>
            </a:r>
          </a:p>
          <a:p>
            <a:r>
              <a:rPr lang="en-US" sz="2000" dirty="0"/>
              <a:t>Different in each browser</a:t>
            </a:r>
          </a:p>
          <a:p>
            <a:r>
              <a:rPr lang="en-US" sz="2000" dirty="0"/>
              <a:t>Using Chrome to standardize</a:t>
            </a:r>
          </a:p>
          <a:p>
            <a:r>
              <a:rPr lang="en-US" sz="2000" dirty="0"/>
              <a:t>It’s a space where you can do lots of tinkering with the underlying code for a webpage.</a:t>
            </a:r>
          </a:p>
          <a:p>
            <a:r>
              <a:rPr lang="en-US" sz="2000" dirty="0"/>
              <a:t>Should see web scraper tab at right – we installed that!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616F68E-C3B5-3C1E-0464-77A9E6D22F72}"/>
              </a:ext>
            </a:extLst>
          </p:cNvPr>
          <p:cNvCxnSpPr>
            <a:cxnSpLocks/>
          </p:cNvCxnSpPr>
          <p:nvPr/>
        </p:nvCxnSpPr>
        <p:spPr>
          <a:xfrm flipH="1">
            <a:off x="10399363" y="4183532"/>
            <a:ext cx="1270861" cy="244099"/>
          </a:xfrm>
          <a:prstGeom prst="straightConnector1">
            <a:avLst/>
          </a:prstGeom>
          <a:ln w="12700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191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9E85B2-CA2E-F4E1-850F-6EEA2AA4B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56728C7-51CD-9189-C307-332E888C4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928108C-33AD-2525-44B3-860DA0EA8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B9F42-FEC5-673E-42D3-EEFFE75CA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Create a Sitemap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C64D3-27B4-34E7-AC3C-5A6770361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841" y="231215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Sitemaps list the relationships on the site of interest</a:t>
            </a:r>
          </a:p>
          <a:p>
            <a:r>
              <a:rPr lang="en-US" sz="2000" dirty="0"/>
              <a:t>We have to specify the name (whatever you want) and the start </a:t>
            </a:r>
            <a:r>
              <a:rPr lang="en-US" sz="2000" dirty="0" err="1"/>
              <a:t>url</a:t>
            </a:r>
            <a:r>
              <a:rPr lang="en-US" sz="2000" dirty="0"/>
              <a:t> – </a:t>
            </a:r>
          </a:p>
          <a:p>
            <a:pPr lvl="1"/>
            <a:r>
              <a:rPr lang="en-US" sz="1600" dirty="0">
                <a:hlinkClick r:id="rId3"/>
              </a:rPr>
              <a:t>https://scholarslab.lib.virginia.edu/blog/</a:t>
            </a:r>
            <a:endParaRPr lang="en-US" sz="1600" dirty="0"/>
          </a:p>
          <a:p>
            <a:r>
              <a:rPr lang="en-US" sz="2000" dirty="0"/>
              <a:t>Create new sitemap</a:t>
            </a:r>
          </a:p>
          <a:p>
            <a:r>
              <a:rPr lang="en-US" sz="2000" dirty="0"/>
              <a:t>Start URL is the root of our scrape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AED23E7-0422-269F-8986-473CA79F0E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5377" y="0"/>
            <a:ext cx="5237782" cy="3273614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64BDDF5A-2854-611F-F3AD-E94E22B603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0339" y="3449987"/>
            <a:ext cx="5452820" cy="34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355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76853-976C-9769-89EC-B079693C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Gathering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82B6D-6AF7-F465-2311-EDCD94896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gather</a:t>
            </a:r>
          </a:p>
          <a:p>
            <a:r>
              <a:rPr lang="en-US" dirty="0"/>
              <a:t>How to gather</a:t>
            </a:r>
          </a:p>
          <a:p>
            <a:r>
              <a:rPr lang="en-US" dirty="0"/>
              <a:t>Ways to do 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302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D4D498-A5E8-0DBA-A372-37CC8B6A7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59BF9D-EF19-28CF-B627-B010726E5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8408"/>
            <a:ext cx="4607052" cy="1106424"/>
          </a:xfrm>
        </p:spPr>
        <p:txBody>
          <a:bodyPr>
            <a:normAutofit/>
          </a:bodyPr>
          <a:lstStyle/>
          <a:p>
            <a:r>
              <a:rPr lang="en-US" sz="2900"/>
              <a:t>Create a Sitemap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AF8FA-46F4-BE0B-0DAD-468AF48DD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502152"/>
          </a:xfrm>
        </p:spPr>
        <p:txBody>
          <a:bodyPr>
            <a:normAutofit/>
          </a:bodyPr>
          <a:lstStyle/>
          <a:p>
            <a:r>
              <a:rPr lang="en-US" sz="1800" dirty="0"/>
              <a:t>Add a new selector</a:t>
            </a:r>
          </a:p>
          <a:p>
            <a:r>
              <a:rPr lang="en-US" sz="1800" dirty="0"/>
              <a:t>From within the next interface, click “select” and check multiple</a:t>
            </a:r>
          </a:p>
          <a:p>
            <a:r>
              <a:rPr lang="en-US" sz="1800" dirty="0"/>
              <a:t>Then click the things on the page that you want to copy. </a:t>
            </a:r>
          </a:p>
          <a:p>
            <a:r>
              <a:rPr lang="en-US" sz="1800" dirty="0"/>
              <a:t>You will have to scroll down to grab all the posts.</a:t>
            </a:r>
          </a:p>
          <a:p>
            <a:pPr lvl="1"/>
            <a:r>
              <a:rPr lang="en-US" sz="1800" dirty="0"/>
              <a:t>Why is that?</a:t>
            </a:r>
          </a:p>
          <a:p>
            <a:r>
              <a:rPr lang="en-US" sz="1800" dirty="0"/>
              <a:t>Change “type” from “text” to “link”</a:t>
            </a:r>
          </a:p>
          <a:p>
            <a:pPr lvl="1"/>
            <a:r>
              <a:rPr lang="en-US" sz="1800" dirty="0"/>
              <a:t>Why do we think we need that?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3171863-8459-CB77-8842-D664D980E2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2161"/>
          <a:stretch/>
        </p:blipFill>
        <p:spPr>
          <a:xfrm>
            <a:off x="6324599" y="10"/>
            <a:ext cx="5457817" cy="3337549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BB88B7E8-AED3-4C3D-4601-D109B8571F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" b="2160"/>
          <a:stretch/>
        </p:blipFill>
        <p:spPr>
          <a:xfrm>
            <a:off x="6324590" y="3520439"/>
            <a:ext cx="5457817" cy="333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349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ACC2FB-82E2-2E42-CD04-BF721791D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489829-BBA1-0EF0-BF9E-1DF542216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8408"/>
            <a:ext cx="4607052" cy="1106424"/>
          </a:xfrm>
        </p:spPr>
        <p:txBody>
          <a:bodyPr>
            <a:normAutofit/>
          </a:bodyPr>
          <a:lstStyle/>
          <a:p>
            <a:r>
              <a:rPr lang="en-US" sz="2900" dirty="0"/>
              <a:t>Added Selector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1C1D8-40BB-D94F-A6B7-DA7D3548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502152"/>
          </a:xfrm>
        </p:spPr>
        <p:txBody>
          <a:bodyPr>
            <a:normAutofit/>
          </a:bodyPr>
          <a:lstStyle/>
          <a:p>
            <a:r>
              <a:rPr lang="en-US" sz="1800"/>
              <a:t>Click done selecting</a:t>
            </a:r>
          </a:p>
          <a:p>
            <a:r>
              <a:rPr lang="en-US" sz="1800"/>
              <a:t>Then save</a:t>
            </a:r>
          </a:p>
          <a:p>
            <a:r>
              <a:rPr lang="en-US" sz="1800"/>
              <a:t>We now have one set of things ready to be copied</a:t>
            </a:r>
          </a:p>
          <a:p>
            <a:endParaRPr lang="en-US" sz="1800"/>
          </a:p>
        </p:txBody>
      </p:sp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9BDF31E2-8BF1-B733-A8FD-9F72BA6508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2161"/>
          <a:stretch/>
        </p:blipFill>
        <p:spPr>
          <a:xfrm>
            <a:off x="6324599" y="10"/>
            <a:ext cx="5457817" cy="3337549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8773DF4C-9E5D-8CA3-33D8-847489FC70D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" b="2160"/>
          <a:stretch/>
        </p:blipFill>
        <p:spPr>
          <a:xfrm>
            <a:off x="6324590" y="3520439"/>
            <a:ext cx="5457817" cy="333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895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48EBA0-76A8-0AE2-4CEF-917EC4FB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90318D-3897-12D4-EE08-29B20EEB9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8408"/>
            <a:ext cx="4607052" cy="1106424"/>
          </a:xfrm>
        </p:spPr>
        <p:txBody>
          <a:bodyPr>
            <a:normAutofit/>
          </a:bodyPr>
          <a:lstStyle/>
          <a:p>
            <a:r>
              <a:rPr lang="en-US" sz="2900"/>
              <a:t>Add a Child Selector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DE70F-9966-226B-ADEA-9CDF744C1F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502152"/>
          </a:xfrm>
        </p:spPr>
        <p:txBody>
          <a:bodyPr>
            <a:normAutofit/>
          </a:bodyPr>
          <a:lstStyle/>
          <a:p>
            <a:r>
              <a:rPr lang="en-US" sz="1800" dirty="0"/>
              <a:t>Once we save, we should see our selector.</a:t>
            </a:r>
          </a:p>
          <a:p>
            <a:r>
              <a:rPr lang="en-US" sz="1800" dirty="0"/>
              <a:t>We can check our work by hitting ”data preview”</a:t>
            </a:r>
          </a:p>
          <a:p>
            <a:r>
              <a:rPr lang="en-US" sz="1800" dirty="0"/>
              <a:t>That gets all our links, but we want the posts too!</a:t>
            </a:r>
          </a:p>
          <a:p>
            <a:r>
              <a:rPr lang="en-US" sz="1800" dirty="0"/>
              <a:t>We go through the same process to add a child selector.</a:t>
            </a:r>
          </a:p>
          <a:p>
            <a:r>
              <a:rPr lang="en-US" sz="1800" dirty="0"/>
              <a:t>Click on the “links” ID to make a child selector by clicking “add new selector”</a:t>
            </a: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07141788-1548-DD88-5A27-240D07705D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2161"/>
          <a:stretch/>
        </p:blipFill>
        <p:spPr>
          <a:xfrm>
            <a:off x="6276963" y="3381581"/>
            <a:ext cx="5457817" cy="3337549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A68ACFA7-7AB6-8CE0-C19B-17A45B2640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" b="2160"/>
          <a:stretch/>
        </p:blipFill>
        <p:spPr>
          <a:xfrm>
            <a:off x="6324610" y="74628"/>
            <a:ext cx="5457817" cy="3337561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EBF2C28-604D-EDC8-73E5-97F415092BCD}"/>
              </a:ext>
            </a:extLst>
          </p:cNvPr>
          <p:cNvCxnSpPr/>
          <p:nvPr/>
        </p:nvCxnSpPr>
        <p:spPr>
          <a:xfrm flipH="1" flipV="1">
            <a:off x="6772508" y="6372253"/>
            <a:ext cx="743414" cy="245327"/>
          </a:xfrm>
          <a:prstGeom prst="straightConnector1">
            <a:avLst/>
          </a:prstGeom>
          <a:ln w="12700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8478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0E0901-2DEE-C541-2FBD-66D4374306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8B793F-491D-9DD8-50E1-34B6A96F4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8408"/>
            <a:ext cx="4607052" cy="1106424"/>
          </a:xfrm>
        </p:spPr>
        <p:txBody>
          <a:bodyPr>
            <a:normAutofit/>
          </a:bodyPr>
          <a:lstStyle/>
          <a:p>
            <a:r>
              <a:rPr lang="en-US" sz="2900" dirty="0"/>
              <a:t>Make our Post Selectors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49ED1-A138-6760-BF39-4264B139F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502152"/>
          </a:xfrm>
        </p:spPr>
        <p:txBody>
          <a:bodyPr>
            <a:normAutofit fontScale="85000" lnSpcReduction="20000"/>
          </a:bodyPr>
          <a:lstStyle/>
          <a:p>
            <a:r>
              <a:rPr lang="en-US" sz="1800" dirty="0"/>
              <a:t>Once you have hit “add new selector” from within the links selector…</a:t>
            </a:r>
          </a:p>
          <a:p>
            <a:r>
              <a:rPr lang="en-US" sz="1800" dirty="0"/>
              <a:t>Navigate to a post page</a:t>
            </a:r>
          </a:p>
          <a:p>
            <a:r>
              <a:rPr lang="en-US" sz="1800" dirty="0"/>
              <a:t>Label this selector ”title”</a:t>
            </a:r>
          </a:p>
          <a:p>
            <a:r>
              <a:rPr lang="en-US" sz="1800" dirty="0"/>
              <a:t>This time we will use “text” for type. </a:t>
            </a:r>
          </a:p>
          <a:p>
            <a:r>
              <a:rPr lang="en-US" sz="1800" dirty="0"/>
              <a:t>Use the select process to click on the title. </a:t>
            </a:r>
          </a:p>
          <a:p>
            <a:r>
              <a:rPr lang="en-US" sz="1800" dirty="0"/>
              <a:t>Make sure the “links” ID is selected as the parent selector.</a:t>
            </a:r>
          </a:p>
          <a:p>
            <a:r>
              <a:rPr lang="en-US" sz="1800" dirty="0"/>
              <a:t>Save</a:t>
            </a:r>
          </a:p>
          <a:p>
            <a:r>
              <a:rPr lang="en-US" sz="1800" dirty="0"/>
              <a:t>We have to do this for each piece of the page we want.</a:t>
            </a:r>
          </a:p>
          <a:p>
            <a:r>
              <a:rPr lang="en-US" sz="1800" dirty="0"/>
              <a:t>Repeat the process for the other pieces of the page. Make a text selector for the title, the author, the date, and the post content</a:t>
            </a: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11BE297B-72B0-BD60-996F-01209AAD1B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2161"/>
          <a:stretch/>
        </p:blipFill>
        <p:spPr>
          <a:xfrm>
            <a:off x="6324598" y="3395869"/>
            <a:ext cx="5457817" cy="3337549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0DB00F4F-1175-4BC3-7015-AB9C324635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" b="2160"/>
          <a:stretch/>
        </p:blipFill>
        <p:spPr>
          <a:xfrm>
            <a:off x="6324598" y="91439"/>
            <a:ext cx="5457817" cy="333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2874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A38E2A-B9CD-283C-EF80-C3812465E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7CE4AEC5-8B01-7BC8-A39D-B73F4A972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ACF0C57C-309C-C8F6-1676-46B152B88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E2F496-A8AF-AAB7-9B51-125D2A58D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8408"/>
            <a:ext cx="4607052" cy="1106424"/>
          </a:xfrm>
        </p:spPr>
        <p:txBody>
          <a:bodyPr>
            <a:normAutofit/>
          </a:bodyPr>
          <a:lstStyle/>
          <a:p>
            <a:r>
              <a:rPr lang="en-US" sz="2900"/>
              <a:t>Start the Scrape</a:t>
            </a:r>
            <a:endParaRPr lang="en-US" sz="2900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9F29937-9805-6E47-A338-19A55B4A4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137B6E4-81BB-990C-B5A5-93C363808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985DD-98A8-2E89-AD8F-5986B90AD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502152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Now we’re ready to start.</a:t>
            </a:r>
          </a:p>
          <a:p>
            <a:r>
              <a:rPr lang="en-US" sz="1800" dirty="0"/>
              <a:t>Click the dropdown at the top with your sitemap title in it and select “scrape”</a:t>
            </a:r>
          </a:p>
          <a:p>
            <a:r>
              <a:rPr lang="en-US" sz="1800" dirty="0"/>
              <a:t>Why do we think the first options are about delay intervals?</a:t>
            </a:r>
          </a:p>
          <a:p>
            <a:r>
              <a:rPr lang="en-US" sz="1800" dirty="0"/>
              <a:t>Start your scrape</a:t>
            </a:r>
          </a:p>
          <a:p>
            <a:r>
              <a:rPr lang="en-US" sz="1800" dirty="0"/>
              <a:t>If all goes well, </a:t>
            </a:r>
            <a:r>
              <a:rPr lang="en-US" sz="1800" dirty="0" err="1"/>
              <a:t>webscraper</a:t>
            </a:r>
            <a:r>
              <a:rPr lang="en-US" sz="1800" dirty="0"/>
              <a:t> will pop open a new window where you will see the system paging through your scrape</a:t>
            </a:r>
          </a:p>
          <a:p>
            <a:r>
              <a:rPr lang="en-US" sz="1800" dirty="0"/>
              <a:t>You’ll also notice in the original tab that it tells you to refresh to see the data as it comes in.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3C823FD-6DA2-ECF9-590C-58B72C6A3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1398" y="260428"/>
            <a:ext cx="5731809" cy="3582381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79F3154-53D3-5075-D952-46348EDDCB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1398" y="3429000"/>
            <a:ext cx="5731809" cy="358238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020901-BD91-F9B2-33FC-2E3DAA030008}"/>
              </a:ext>
            </a:extLst>
          </p:cNvPr>
          <p:cNvCxnSpPr/>
          <p:nvPr/>
        </p:nvCxnSpPr>
        <p:spPr>
          <a:xfrm flipH="1" flipV="1">
            <a:off x="6833468" y="3053459"/>
            <a:ext cx="743414" cy="245327"/>
          </a:xfrm>
          <a:prstGeom prst="straightConnector1">
            <a:avLst/>
          </a:prstGeom>
          <a:ln w="12700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0351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402A91-F3DD-C899-DF37-17B321BE8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A6DCD9-24F4-6C2C-1DE4-978FDB6C3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938076"/>
          </a:xfrm>
        </p:spPr>
        <p:txBody>
          <a:bodyPr>
            <a:normAutofit/>
          </a:bodyPr>
          <a:lstStyle/>
          <a:p>
            <a:r>
              <a:rPr lang="en-US"/>
              <a:t>Wrapping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09EBE-73DF-A8EA-1BEC-712D60400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>
            <a:normAutofit/>
          </a:bodyPr>
          <a:lstStyle/>
          <a:p>
            <a:r>
              <a:rPr lang="en-US" sz="1600" dirty="0"/>
              <a:t>This will take quite a while depending on your site. </a:t>
            </a:r>
          </a:p>
          <a:p>
            <a:r>
              <a:rPr lang="en-US" sz="1600" dirty="0"/>
              <a:t>Have to leave your page and scrape open!</a:t>
            </a:r>
          </a:p>
          <a:p>
            <a:pPr lvl="1"/>
            <a:r>
              <a:rPr lang="en-US" sz="1600" dirty="0"/>
              <a:t>Alas that is why this is free and not paid.</a:t>
            </a:r>
          </a:p>
          <a:p>
            <a:r>
              <a:rPr lang="en-US" sz="1600" dirty="0"/>
              <a:t>When you’re done, click “Export Data” from the same dropdown and select .CSV</a:t>
            </a:r>
          </a:p>
          <a:p>
            <a:r>
              <a:rPr lang="en-US" sz="1600" dirty="0"/>
              <a:t>Voila! We have a new dataset.</a:t>
            </a:r>
          </a:p>
          <a:p>
            <a:r>
              <a:rPr lang="en-US" sz="1600" dirty="0"/>
              <a:t>How does it look? Is there anything we would change?</a:t>
            </a:r>
          </a:p>
          <a:p>
            <a:pPr lvl="1"/>
            <a:r>
              <a:rPr lang="en-US" sz="1600" dirty="0"/>
              <a:t>A preview of next week!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07B969E7-FBF6-84DE-105A-EE38D6E262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600" r="-1" b="15290"/>
          <a:stretch/>
        </p:blipFill>
        <p:spPr>
          <a:xfrm>
            <a:off x="6096000" y="3761386"/>
            <a:ext cx="6108520" cy="3096614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1045BD34-E0E6-7A26-5885-64FB3865F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0"/>
            <a:ext cx="6092953" cy="380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6355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17CF5-0262-B755-1B0A-F4E889871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Robots.txt</a:t>
            </a:r>
          </a:p>
        </p:txBody>
      </p:sp>
      <p:pic>
        <p:nvPicPr>
          <p:cNvPr id="5" name="Picture 4" descr="A screenshot of a web page&#10;&#10;AI-generated content may be incorrect.">
            <a:extLst>
              <a:ext uri="{FF2B5EF4-FFF2-40B4-BE49-F238E27FC236}">
                <a16:creationId xmlns:a16="http://schemas.microsoft.com/office/drawing/2014/main" id="{FB460F68-CEFA-D87A-9C16-ED328015A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106" y="1845426"/>
            <a:ext cx="9468734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4044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261BA-5BAA-CE89-C4DC-86671BACA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4E37-7916-6002-856F-86D73D3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Remaining</a:t>
            </a:r>
            <a:br>
              <a:rPr lang="en-US" dirty="0"/>
            </a:br>
            <a:r>
              <a:rPr lang="en-US" dirty="0"/>
              <a:t>Practice on Some Other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E96CC-94D4-774F-8FF2-699EAB6A8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https://books.toscrape.com/</a:t>
            </a:r>
            <a:endParaRPr lang="en-US" dirty="0"/>
          </a:p>
          <a:p>
            <a:r>
              <a:rPr lang="en-US" dirty="0">
                <a:hlinkClick r:id="rId3"/>
              </a:rPr>
              <a:t>https://quotes.toscrape.com/</a:t>
            </a:r>
            <a:endParaRPr lang="en-US" dirty="0"/>
          </a:p>
          <a:p>
            <a:r>
              <a:rPr lang="en-US" dirty="0">
                <a:hlinkClick r:id="rId4"/>
              </a:rPr>
              <a:t>https://webscraper.io/test-sites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263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1939-818E-EA2C-8DC5-81396F523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64E2A-AA21-C567-6FD0-D4E9A1FF8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data out there</a:t>
            </a:r>
          </a:p>
          <a:p>
            <a:r>
              <a:rPr lang="en-US" dirty="0"/>
              <a:t>Range of ways to gather it</a:t>
            </a:r>
          </a:p>
          <a:p>
            <a:r>
              <a:rPr lang="en-US" dirty="0"/>
              <a:t>Do so with care</a:t>
            </a:r>
          </a:p>
          <a:p>
            <a:r>
              <a:rPr lang="en-US" dirty="0"/>
              <a:t>Does your plan pass the smell test? IRB?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0104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1D76C-9B8D-46EC-DE68-6DF37A0C6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AC2C7-F5C6-3026-E847-E22AC333AA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C5962"/>
                </a:solidFill>
                <a:effectLst/>
                <a:latin typeface="system-ui"/>
              </a:rPr>
              <a:t>Practice scraping! Use </a:t>
            </a:r>
            <a:r>
              <a:rPr lang="en-US" b="0" i="0" dirty="0" err="1">
                <a:solidFill>
                  <a:srgbClr val="5C5962"/>
                </a:solidFill>
                <a:effectLst/>
                <a:latin typeface="system-ui"/>
              </a:rPr>
              <a:t>webscraper.io</a:t>
            </a:r>
            <a:r>
              <a:rPr lang="en-US" b="0" i="0" dirty="0">
                <a:solidFill>
                  <a:srgbClr val="5C5962"/>
                </a:solidFill>
                <a:effectLst/>
                <a:latin typeface="system-ui"/>
              </a:rPr>
              <a:t> to scrape this </a:t>
            </a:r>
            <a:r>
              <a:rPr lang="en-US" b="0" i="0" dirty="0">
                <a:solidFill>
                  <a:srgbClr val="7253ED"/>
                </a:solidFill>
                <a:effectLst/>
                <a:latin typeface="system-ui"/>
                <a:hlinkClick r:id="rId2"/>
              </a:rPr>
              <a:t>simple countries of the world example</a:t>
            </a:r>
            <a:r>
              <a:rPr lang="en-US" b="0" i="0" dirty="0">
                <a:solidFill>
                  <a:srgbClr val="5C5962"/>
                </a:solidFill>
                <a:effectLst/>
                <a:latin typeface="system-ui"/>
              </a:rPr>
              <a:t>. By Friday at 9:00 AM, send me a CSV of your results.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C5962"/>
                </a:solidFill>
                <a:effectLst/>
                <a:latin typeface="system-ui"/>
              </a:rPr>
              <a:t>Identify three other sites that contain data you might be interested in collecting. Think especially about different kinds of content, especially those related to arts, culture, and the humanities. </a:t>
            </a:r>
            <a:r>
              <a:rPr lang="en-US" b="0" i="0">
                <a:solidFill>
                  <a:srgbClr val="5C5962"/>
                </a:solidFill>
                <a:effectLst/>
                <a:latin typeface="system-ui"/>
              </a:rPr>
              <a:t>Share them by Friday at 9:00 AM.</a:t>
            </a:r>
          </a:p>
        </p:txBody>
      </p:sp>
    </p:spTree>
    <p:extLst>
      <p:ext uri="{BB962C8B-B14F-4D97-AF65-F5344CB8AC3E}">
        <p14:creationId xmlns:p14="http://schemas.microsoft.com/office/powerpoint/2010/main" val="2511548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BBE7B-E94F-5309-1AA7-F86343DA8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Gather?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2EFB2-2C9F-0A6E-BD31-447418FB9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704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0AFDB-6308-4DFB-9E0D-97054D747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1C94C-2ADC-70D2-90EB-1B2CCD0CF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Gather?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87246-DB94-B88A-0658-01F189576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being done!</a:t>
            </a:r>
          </a:p>
          <a:p>
            <a:r>
              <a:rPr lang="en-US" dirty="0"/>
              <a:t>Make the world better</a:t>
            </a:r>
          </a:p>
          <a:p>
            <a:r>
              <a:rPr lang="en-US" dirty="0"/>
              <a:t>Make something you care about last</a:t>
            </a:r>
          </a:p>
          <a:p>
            <a:r>
              <a:rPr lang="en-US" dirty="0"/>
              <a:t>Because otherwise someone else will do it instead/in spite of you</a:t>
            </a:r>
          </a:p>
        </p:txBody>
      </p:sp>
    </p:spTree>
    <p:extLst>
      <p:ext uri="{BB962C8B-B14F-4D97-AF65-F5344CB8AC3E}">
        <p14:creationId xmlns:p14="http://schemas.microsoft.com/office/powerpoint/2010/main" val="575902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28E9E-F391-EBB1-9E5C-4D61EC8ED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80C47-6A6A-5346-026B-4681D56D2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Gather – Passively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19CE93-1340-55CE-55E7-FD0CBAFD4AB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1535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71045D-7848-D6B5-95E9-A15EA0230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B28FEB-08E7-2D44-774F-9E7C681F5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/>
              <a:t>How to Gather - Ethics</a:t>
            </a:r>
          </a:p>
        </p:txBody>
      </p:sp>
      <p:pic>
        <p:nvPicPr>
          <p:cNvPr id="2052" name="Picture 4" descr="When you need an IRB: for social and behavioral research, biomedical research, and research involving identifiable private information.">
            <a:extLst>
              <a:ext uri="{FF2B5EF4-FFF2-40B4-BE49-F238E27FC236}">
                <a16:creationId xmlns:a16="http://schemas.microsoft.com/office/drawing/2014/main" id="{C89181BD-989A-EE03-D409-A65FED6A5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1234" y="2810658"/>
            <a:ext cx="5828261" cy="282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B14C696-2BD6-E356-FD16-99B855622A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82505" y="3000076"/>
            <a:ext cx="5828261" cy="2447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021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341DB9-6DAB-4212-41D8-FAA2B060F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 dirty="0"/>
              <a:t>Ways to Gather - Individually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194066-4046-096A-E8AB-891C69B5E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/>
          </a:bodyPr>
          <a:lstStyle/>
          <a:p>
            <a:r>
              <a:rPr lang="en-US" sz="2000" dirty="0"/>
              <a:t>Survey 123 (at right)</a:t>
            </a:r>
          </a:p>
          <a:p>
            <a:r>
              <a:rPr lang="en-US" sz="2000" dirty="0"/>
              <a:t>Google forms</a:t>
            </a:r>
          </a:p>
          <a:p>
            <a:pPr lvl="1"/>
            <a:r>
              <a:rPr lang="en-US" sz="1600" dirty="0"/>
              <a:t>Can pull directly into spreadsheet</a:t>
            </a:r>
          </a:p>
          <a:p>
            <a:r>
              <a:rPr lang="en-US" sz="2000" dirty="0"/>
              <a:t>Direct interviews</a:t>
            </a:r>
          </a:p>
          <a:p>
            <a:r>
              <a:rPr lang="en-US" sz="2000" dirty="0"/>
              <a:t>Best practice is to compensate subjects</a:t>
            </a:r>
          </a:p>
          <a:p>
            <a:endParaRPr 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025D5A-1CC7-D18A-86AA-1567694C0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5" r="1149" b="1"/>
          <a:stretch/>
        </p:blipFill>
        <p:spPr bwMode="auto">
          <a:xfrm>
            <a:off x="5183500" y="1904282"/>
            <a:ext cx="6170299" cy="422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5049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A4782B-AF29-FBC8-DEBA-39F268F95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170416-A00F-1CD0-BD36-74CAD08D0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Ways to Gather - Crowdsourcing</a:t>
            </a:r>
          </a:p>
        </p:txBody>
      </p:sp>
      <p:pic>
        <p:nvPicPr>
          <p:cNvPr id="3074" name="Picture 2" descr="Crowdsourcing">
            <a:extLst>
              <a:ext uri="{FF2B5EF4-FFF2-40B4-BE49-F238E27FC236}">
                <a16:creationId xmlns:a16="http://schemas.microsoft.com/office/drawing/2014/main" id="{42A0259D-ADA4-DA79-A3AE-AC765BC7A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1234" y="2367625"/>
            <a:ext cx="5828261" cy="393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6" descr="A screenshot of a website&#10;&#10;Description automatically generated">
            <a:extLst>
              <a:ext uri="{FF2B5EF4-FFF2-40B4-BE49-F238E27FC236}">
                <a16:creationId xmlns:a16="http://schemas.microsoft.com/office/drawing/2014/main" id="{0BC7D84A-F30C-94D4-89E7-7A9DA9CE25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182505" y="2513331"/>
            <a:ext cx="5828261" cy="364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942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59C9B6-FFE6-B683-4D3A-D27643834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56FD66C9-991B-3A9B-60B8-5137319B4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58816-7451-EC82-0A36-C4A90A6A7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7CE6F83-8CE5-F04A-85A2-B2A69EAC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Examples of reCAPTCHA V3">
            <a:extLst>
              <a:ext uri="{FF2B5EF4-FFF2-40B4-BE49-F238E27FC236}">
                <a16:creationId xmlns:a16="http://schemas.microsoft.com/office/drawing/2014/main" id="{CF07F091-CFC3-16E3-D691-72231E6A9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9425"/>
            <a:ext cx="12192000" cy="589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4681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</TotalTime>
  <Words>1302</Words>
  <Application>Microsoft Macintosh PowerPoint</Application>
  <PresentationFormat>Widescreen</PresentationFormat>
  <Paragraphs>160</Paragraphs>
  <Slides>29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Aptos</vt:lpstr>
      <vt:lpstr>Aptos Display</vt:lpstr>
      <vt:lpstr>Arial</vt:lpstr>
      <vt:lpstr>Calibri</vt:lpstr>
      <vt:lpstr>system-ui</vt:lpstr>
      <vt:lpstr>Office Theme</vt:lpstr>
      <vt:lpstr>Collection Week 4</vt:lpstr>
      <vt:lpstr>On Gathering</vt:lpstr>
      <vt:lpstr>Why Gather?</vt:lpstr>
      <vt:lpstr>Why Gather?</vt:lpstr>
      <vt:lpstr>How to Gather – Passively</vt:lpstr>
      <vt:lpstr>How to Gather - Ethics</vt:lpstr>
      <vt:lpstr>Ways to Gather - Individually</vt:lpstr>
      <vt:lpstr>Ways to Gather - Crowdsourcing</vt:lpstr>
      <vt:lpstr>PowerPoint Presentation</vt:lpstr>
      <vt:lpstr>API (Application Programming Interface)</vt:lpstr>
      <vt:lpstr>How to Gather – Web Scraping</vt:lpstr>
      <vt:lpstr>How to Gather – Web Scraping</vt:lpstr>
      <vt:lpstr>How to Scrape - webscraper.io</vt:lpstr>
      <vt:lpstr>Has everyone installed?</vt:lpstr>
      <vt:lpstr>Installation Steps</vt:lpstr>
      <vt:lpstr>https://scholarslab.lib.virginia.edu/blog/</vt:lpstr>
      <vt:lpstr>What makes this good for scraping?</vt:lpstr>
      <vt:lpstr>Opening Developer Tools</vt:lpstr>
      <vt:lpstr>Create a Sitemap</vt:lpstr>
      <vt:lpstr>Create a Sitemap</vt:lpstr>
      <vt:lpstr>Added Selector</vt:lpstr>
      <vt:lpstr>Add a Child Selector</vt:lpstr>
      <vt:lpstr>Make our Post Selectors</vt:lpstr>
      <vt:lpstr>Start the Scrape</vt:lpstr>
      <vt:lpstr>Wrapping Up</vt:lpstr>
      <vt:lpstr>Robots.txt</vt:lpstr>
      <vt:lpstr>Time Remaining Practice on Some Other Sites</vt:lpstr>
      <vt:lpstr>Takeaways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Walsh, Brandon M (bmw9t)</dc:creator>
  <cp:lastModifiedBy>Walsh, Brandon M (bmw9t)</cp:lastModifiedBy>
  <cp:revision>165</cp:revision>
  <dcterms:created xsi:type="dcterms:W3CDTF">2024-12-10T15:14:51Z</dcterms:created>
  <dcterms:modified xsi:type="dcterms:W3CDTF">2025-02-07T17:52:43Z</dcterms:modified>
</cp:coreProperties>
</file>

<file path=docProps/thumbnail.jpeg>
</file>